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</p:sldMasterIdLst>
  <p:notesMasterIdLst>
    <p:notesMasterId r:id="rId18"/>
  </p:notesMasterIdLst>
  <p:sldIdLst>
    <p:sldId id="2123258613" r:id="rId6"/>
    <p:sldId id="2123258686" r:id="rId7"/>
    <p:sldId id="2123258687" r:id="rId8"/>
    <p:sldId id="2123258690" r:id="rId9"/>
    <p:sldId id="2123258691" r:id="rId10"/>
    <p:sldId id="2123258692" r:id="rId11"/>
    <p:sldId id="2123258693" r:id="rId12"/>
    <p:sldId id="2123258698" r:id="rId13"/>
    <p:sldId id="2123258703" r:id="rId14"/>
    <p:sldId id="2123258694" r:id="rId15"/>
    <p:sldId id="2123258695" r:id="rId16"/>
    <p:sldId id="21232586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254486A-D0C8-FC6F-B6A3-4F2C48678855}" name="Sebastien Fouillade" initials="SF" userId="S::jefouill@microsoft.com::1b23eba9-7f7a-4f8d-a15b-ec2be7f57f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Bandinelli" userId="57ae5c47-08e3-4296-aa82-17ea96a76e21" providerId="ADAL" clId="{1C4C6E83-9583-409A-99F6-8A56F2404636}"/>
    <pc:docChg chg="custSel delSld modSld">
      <pc:chgData name="Luca Bandinelli" userId="57ae5c47-08e3-4296-aa82-17ea96a76e21" providerId="ADAL" clId="{1C4C6E83-9583-409A-99F6-8A56F2404636}" dt="2021-04-19T04:26:50.455" v="2" actId="478"/>
      <pc:docMkLst>
        <pc:docMk/>
      </pc:docMkLst>
      <pc:sldChg chg="del">
        <pc:chgData name="Luca Bandinelli" userId="57ae5c47-08e3-4296-aa82-17ea96a76e21" providerId="ADAL" clId="{1C4C6E83-9583-409A-99F6-8A56F2404636}" dt="2021-04-19T04:26:40.600" v="0" actId="47"/>
        <pc:sldMkLst>
          <pc:docMk/>
          <pc:sldMk cId="1431200271" sldId="2123258697"/>
        </pc:sldMkLst>
      </pc:sldChg>
      <pc:sldChg chg="addSp delSp modSp mod">
        <pc:chgData name="Luca Bandinelli" userId="57ae5c47-08e3-4296-aa82-17ea96a76e21" providerId="ADAL" clId="{1C4C6E83-9583-409A-99F6-8A56F2404636}" dt="2021-04-19T04:26:50.455" v="2" actId="478"/>
        <pc:sldMkLst>
          <pc:docMk/>
          <pc:sldMk cId="3886991931" sldId="2123258698"/>
        </pc:sldMkLst>
        <pc:spChg chg="add del mod">
          <ac:chgData name="Luca Bandinelli" userId="57ae5c47-08e3-4296-aa82-17ea96a76e21" providerId="ADAL" clId="{1C4C6E83-9583-409A-99F6-8A56F2404636}" dt="2021-04-19T04:26:50.455" v="2" actId="478"/>
          <ac:spMkLst>
            <pc:docMk/>
            <pc:sldMk cId="3886991931" sldId="2123258698"/>
            <ac:spMk id="3" creationId="{E75C3593-DF01-403D-9158-850A26D2326F}"/>
          </ac:spMkLst>
        </pc:spChg>
        <pc:spChg chg="del">
          <ac:chgData name="Luca Bandinelli" userId="57ae5c47-08e3-4296-aa82-17ea96a76e21" providerId="ADAL" clId="{1C4C6E83-9583-409A-99F6-8A56F2404636}" dt="2021-04-19T04:26:48.540" v="1" actId="478"/>
          <ac:spMkLst>
            <pc:docMk/>
            <pc:sldMk cId="3886991931" sldId="2123258698"/>
            <ac:spMk id="5" creationId="{95341112-5A09-4306-8C10-7F866836012D}"/>
          </ac:spMkLst>
        </pc:spChg>
      </pc:sldChg>
      <pc:sldChg chg="del">
        <pc:chgData name="Luca Bandinelli" userId="57ae5c47-08e3-4296-aa82-17ea96a76e21" providerId="ADAL" clId="{1C4C6E83-9583-409A-99F6-8A56F2404636}" dt="2021-04-19T04:26:40.600" v="0" actId="47"/>
        <pc:sldMkLst>
          <pc:docMk/>
          <pc:sldMk cId="830262309" sldId="2123258699"/>
        </pc:sldMkLst>
      </pc:sldChg>
      <pc:sldChg chg="del">
        <pc:chgData name="Luca Bandinelli" userId="57ae5c47-08e3-4296-aa82-17ea96a76e21" providerId="ADAL" clId="{1C4C6E83-9583-409A-99F6-8A56F2404636}" dt="2021-04-19T04:26:40.600" v="0" actId="47"/>
        <pc:sldMkLst>
          <pc:docMk/>
          <pc:sldMk cId="3765385693" sldId="2123258700"/>
        </pc:sldMkLst>
      </pc:sldChg>
      <pc:sldChg chg="del">
        <pc:chgData name="Luca Bandinelli" userId="57ae5c47-08e3-4296-aa82-17ea96a76e21" providerId="ADAL" clId="{1C4C6E83-9583-409A-99F6-8A56F2404636}" dt="2021-04-19T04:26:40.600" v="0" actId="47"/>
        <pc:sldMkLst>
          <pc:docMk/>
          <pc:sldMk cId="1156718381" sldId="2123258701"/>
        </pc:sldMkLst>
      </pc:sldChg>
      <pc:sldChg chg="del">
        <pc:chgData name="Luca Bandinelli" userId="57ae5c47-08e3-4296-aa82-17ea96a76e21" providerId="ADAL" clId="{1C4C6E83-9583-409A-99F6-8A56F2404636}" dt="2021-04-19T04:26:40.600" v="0" actId="47"/>
        <pc:sldMkLst>
          <pc:docMk/>
          <pc:sldMk cId="2179109513" sldId="21232587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F4A307-E496-4C9A-BEEE-4BE1DD363A6E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9AB1B-0902-469A-8E66-FC445A7CE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7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900"/>
              <a:t>November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0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A07096-82EA-4B4C-9ECD-456A7E8096E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0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12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19AB1B-0902-469A-8E66-FC445A7CEA1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4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B27B4-D704-4428-B78E-312040D4D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40249-FF3D-41AD-8B4B-0D78284805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9AD8C-5875-407B-94B5-4172B442D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A7C27-1880-4DDB-80D7-BFDB3F9D8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461EC-9706-4F66-BAEB-784C3969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1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DFDC-018C-49C4-AC5F-33E5B094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7D5FF-67AD-4594-B055-332FD84C23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C2399-67C3-435A-831C-018BE96A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8C2F7-161A-4425-957A-F9AB7C8A3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09E40-FE8F-45CE-9989-368418CB3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13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B83682-EB00-4FC2-84AF-871D11E691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1AD91-9231-45D4-A40F-804EF1B29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2A746-F254-4B48-BA42-397C9E870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02CF1-636C-472A-9CA0-32897829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7A2A4-5B48-4409-ACAC-B227C269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33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8F3EC-A5D5-0E4B-A143-3644A28664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6" y="284744"/>
            <a:ext cx="2442732" cy="8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3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58F3EC-A5D5-0E4B-A143-3644A28664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76" y="284744"/>
            <a:ext cx="2442732" cy="89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2C02A9-6C13-4DF5-BA53-7593DCCE045E}"/>
              </a:ext>
            </a:extLst>
          </p:cNvPr>
          <p:cNvSpPr/>
          <p:nvPr userDrawn="1"/>
        </p:nvSpPr>
        <p:spPr bwMode="auto">
          <a:xfrm>
            <a:off x="-1" y="0"/>
            <a:ext cx="1021080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66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9A64866-81C9-F346-A699-D5FE5F629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41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083374"/>
          </a:xfrm>
        </p:spPr>
        <p:txBody>
          <a:bodyPr wrap="square">
            <a:spAutoFit/>
          </a:bodyPr>
          <a:lstStyle>
            <a:lvl1pPr marL="0" indent="0">
              <a:buNone/>
              <a:defRPr sz="20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75610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268039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+mn-lt"/>
              </a:defRPr>
            </a:lvl1pPr>
            <a:lvl2pPr>
              <a:defRPr sz="1600">
                <a:solidFill>
                  <a:srgbClr val="000000"/>
                </a:solidFill>
              </a:defRPr>
            </a:lvl2pPr>
            <a:lvl3pPr>
              <a:defRPr sz="14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847194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090076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F8841F-D2F8-0646-B645-839893A70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849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9EF2168D-ABC8-AA43-9EDB-A155583E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184061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364642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378BD-5A70-44D0-A115-02CFE08AF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15169-D5C3-4EB7-A6F9-E57562DF2A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09242-FC9F-41A5-B6C6-E4B4F287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BC5EA-D344-4507-BFB3-FF226102F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7249D-12F5-47F0-AB35-79DFA7D87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5068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59A66667-56DD-0944-88F2-9EEF75B94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805127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1662072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71872"/>
            <a:ext cx="4161981" cy="861774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50106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998113"/>
            <a:ext cx="4161981" cy="861774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036118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61555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0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810619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26495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3349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261206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7449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8362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E3F8-445D-494B-9CF0-0BFE63F75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078DF-1F8D-4654-B42C-1B96A5D9B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4350A-493D-4A0B-8BE2-CE6EE99E0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1AF96-996C-48F7-8C27-AA88EA2E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DB764-7F8E-4115-8772-141B93D8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432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047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8783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134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453894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430887"/>
          </a:xfrm>
        </p:spPr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254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9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584200" y="1599722"/>
            <a:ext cx="3490176" cy="309939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545447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4927922"/>
            <a:ext cx="3490176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465305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3151" y="1599722"/>
            <a:ext cx="3618381" cy="3099393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465305" cy="3099394"/>
          </a:xfr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			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59048352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19601"/>
            <a:ext cx="2514600" cy="21336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4 Column Photos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B6EB7423-EF30-4471-B988-FE53D067CC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4A072DE-AD55-472B-B578-9F23C37AAD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0200" y="4419601"/>
            <a:ext cx="2514600" cy="21336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8554BB6D-4DA6-4AA1-B51E-72B402E4F8B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52801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9ACA71F-FCAE-4333-B6E2-FE765F3507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1" y="4419601"/>
            <a:ext cx="2514600" cy="21336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95F65FB-B623-41E0-95BE-EC9E0F8F59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24599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A232FE3-5A6D-45EC-92C4-DF161C3991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4599" y="4419601"/>
            <a:ext cx="2514600" cy="21336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678819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with 1/3 photography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2BAF37-7987-4D5C-A67C-C0B24BC90D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Storybook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6A8F1-E167-46A2-A4A9-646089FC79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EBFA958-3C26-4008-8F63-593230C45B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0AB39797-E725-4E3F-94F5-A4CC4E20B2E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582613" y="2867025"/>
            <a:ext cx="1974850" cy="1123950"/>
          </a:xfrm>
          <a:prstGeom prst="rect">
            <a:avLst/>
          </a:prstGeom>
        </p:spPr>
        <p:txBody>
          <a:bodyPr lIns="0" tIns="0" rIns="0" bIns="182880" anchor="t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E8C0CB-FCC8-4D25-AD54-16CE8F3415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2613" y="6176707"/>
            <a:ext cx="1974850" cy="92333"/>
          </a:xfrm>
          <a:prstGeom prst="rect">
            <a:avLst/>
          </a:prstGeom>
        </p:spPr>
        <p:txBody>
          <a:bodyPr anchor="b"/>
          <a:lstStyle>
            <a:lvl1pPr>
              <a:spcBef>
                <a:spcPts val="0"/>
              </a:spcBef>
              <a:defRPr sz="600">
                <a:solidFill>
                  <a:schemeClr val="accent3"/>
                </a:solidFill>
              </a:defRPr>
            </a:lvl1pPr>
            <a:lvl2pPr>
              <a:defRPr sz="800">
                <a:solidFill>
                  <a:schemeClr val="accent3"/>
                </a:solidFill>
              </a:defRPr>
            </a:lvl2pPr>
            <a:lvl3pPr>
              <a:defRPr sz="800">
                <a:solidFill>
                  <a:schemeClr val="accent3"/>
                </a:solidFill>
              </a:defRPr>
            </a:lvl3pPr>
            <a:lvl4pPr>
              <a:defRPr sz="800">
                <a:solidFill>
                  <a:schemeClr val="accent3"/>
                </a:solidFill>
              </a:defRPr>
            </a:lvl4pPr>
            <a:lvl5pPr>
              <a:defRPr sz="8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Citation and resources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F5CA4E-1B93-47B6-BB72-2377382664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68" y="1155263"/>
            <a:ext cx="1969196" cy="92333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Text with 1/3 photography layout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4AA1298-084B-4D84-94AA-04E4EC20E8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613" y="587376"/>
            <a:ext cx="1974850" cy="153888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accent1"/>
                </a:solidFill>
                <a:latin typeface="+mj-lt"/>
              </a:defRPr>
            </a:lvl1pPr>
            <a:lvl2pPr>
              <a:defRPr sz="1000">
                <a:solidFill>
                  <a:schemeClr val="accent1"/>
                </a:solidFill>
                <a:latin typeface="+mj-lt"/>
              </a:defRPr>
            </a:lvl2pPr>
            <a:lvl3pPr>
              <a:defRPr sz="1000">
                <a:solidFill>
                  <a:schemeClr val="accent1"/>
                </a:solidFill>
                <a:latin typeface="+mj-lt"/>
              </a:defRPr>
            </a:lvl3pPr>
            <a:lvl4pPr>
              <a:defRPr sz="1000">
                <a:solidFill>
                  <a:schemeClr val="accent1"/>
                </a:solidFill>
                <a:latin typeface="+mj-lt"/>
              </a:defRPr>
            </a:lvl4pPr>
            <a:lvl5pPr>
              <a:defRPr sz="1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/>
              <a:t>Sub section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9869DE4-03B8-4728-A33B-E2A4C69EDF4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366000" y="587377"/>
            <a:ext cx="4240213" cy="568324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/>
              <a:t> 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6382F3A1-407C-48A5-AC6B-8E29C4A7A0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46426" y="1155264"/>
            <a:ext cx="2949575" cy="3693319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325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10.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est.</a:t>
            </a:r>
            <a:br>
              <a:rPr lang="en-US"/>
            </a:br>
            <a:br>
              <a:rPr lang="en-US"/>
            </a:br>
            <a:r>
              <a:rPr lang="en-US"/>
              <a:t>Body copy Segoe Regular 10.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est.</a:t>
            </a:r>
            <a:br>
              <a:rPr lang="en-US"/>
            </a:br>
            <a:br>
              <a:rPr lang="en-US"/>
            </a:br>
            <a:r>
              <a:rPr lang="en-US"/>
              <a:t>Body copy Segoe Regular 10.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est.</a:t>
            </a:r>
            <a:br>
              <a:rPr lang="en-US"/>
            </a:br>
            <a:br>
              <a:rPr lang="en-US"/>
            </a:br>
            <a:r>
              <a:rPr lang="en-US"/>
              <a:t>Body copy Segoe Regular 10.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est.</a:t>
            </a:r>
            <a:br>
              <a:rPr lang="en-US"/>
            </a:br>
            <a:br>
              <a:rPr lang="en-US"/>
            </a:br>
            <a:r>
              <a:rPr lang="en-US"/>
              <a:t>Body copy Segoe Regular 10.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est.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0202FC2-21C0-499E-A224-26BE21ED49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8654" y="215949"/>
            <a:ext cx="1453347" cy="153888"/>
          </a:xfrm>
          <a:prstGeom prst="rect">
            <a:avLst/>
          </a:prstGeom>
        </p:spPr>
        <p:txBody>
          <a:bodyPr wrap="none" rIns="585216" anchor="ctr"/>
          <a:lstStyle>
            <a:lvl1pPr algn="r">
              <a:defRPr>
                <a:sym typeface="Wingdings" panose="05000000000000000000" pitchFamily="2" charset="2"/>
              </a:defRPr>
            </a:lvl1pPr>
          </a:lstStyle>
          <a:p>
            <a:pPr lvl="0"/>
            <a:r>
              <a:rPr lang="en-US"/>
              <a:t> 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83544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21280-B3A4-428E-BDC7-F41C41769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3115C-6876-47DA-8BE2-9FF2D865A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5E65D-0123-4B9C-B306-0A8F42BF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C2BC4-6E5A-4247-8300-7ED1AA52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412C54-83D4-4E90-8DE2-FED43EC53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B1DF9-2C81-457C-A9A9-A4261574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33C1-3197-4478-BC17-476F86F5A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BF820-D5C5-4EA4-864D-D6906F225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6D73B-23C8-4B6E-BDA6-31C54EFFF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DF30B9-C800-4EBA-A9FF-C727FE7FB0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6C211-880A-4944-90CB-DD7C1C7BBF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16842-2002-4A3A-8AC6-7F8E5DDBD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742780-A1D0-4C11-98EF-4B8002B9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F2A176-1028-453A-BEA0-3CD495409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8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E275-F89B-4102-9DF2-91BFABDF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BD507-BC14-4B5D-9DCA-7496FFC04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CC254-65A3-4116-9906-A907E8732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3D4FC-7064-4ECD-BBDA-9BCB224B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B179E-529D-4BB3-BD1B-2B98F092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94E4F-7433-4D8D-BF01-9224415BB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7809-4FB5-4B7E-8CEB-830E45457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9941-86E0-4C27-A06E-91CDD2DE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971DB-6C01-47E4-B6F3-072CFFE6F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1A68A3-376E-407B-8C16-BF0621A3B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27B2F-B10B-4649-8BDE-5C0FA09F1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403798-3694-4473-97EF-C52F88BB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EBB5BB-5FC0-4FF9-A220-FEB37A21E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4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F04B-CDB6-4C91-8CDE-2E31E6DD6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0E2701-2B24-43A7-B372-26CE1C885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E53029-06DB-472F-9BC6-13E7D5BB59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03C68-4F1F-48E8-994F-7420664B7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E1134-FB7D-4C82-87C2-0BDE23453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CE5AE-66F7-4B92-A471-EF858200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143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image" Target="../media/image2.emf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4FEA2-7213-4873-AF1C-6C1F030BC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A25B2B-7A30-4937-A4FE-B3193B82F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36E57-70B5-49BB-B5B2-E507F2574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846B9-441F-4F54-A9C3-0886BD3B0225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D49E6-4937-4C6A-91BE-8C6CD180B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F68DA-ED9B-4D6D-839C-08E6899EDE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DD2BF3-F97E-4F94-903E-1B09C236E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20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2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5.xml"/><Relationship Id="rId1" Type="http://schemas.openxmlformats.org/officeDocument/2006/relationships/video" Target="https://msit.microsoftstream.com/embed/video/ac0da1ff-0400-85a8-061a-f1eb720ab004?autoplay=false&amp;showinfo=true&amp;app=powerpoint&amp;appPlatform=win32&amp;hostCorrelationId=aa8fc3e9-5dd3-42b9-9cc8-d7726a0d6de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961FA009-6DB1-47C9-9869-BD8B5E33E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2914" y="-4576302"/>
            <a:ext cx="16713138" cy="173817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838D23-956E-4C4F-9B61-6A794B40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24246"/>
            <a:ext cx="9144000" cy="997196"/>
          </a:xfrm>
        </p:spPr>
        <p:txBody>
          <a:bodyPr/>
          <a:lstStyle/>
          <a:p>
            <a:r>
              <a:rPr lang="en-US">
                <a:cs typeface="Segoe UI"/>
              </a:rPr>
              <a:t>Viva Connections </a:t>
            </a:r>
            <a:br>
              <a:rPr lang="en-US">
                <a:cs typeface="Segoe UI"/>
              </a:rPr>
            </a:br>
            <a:r>
              <a:rPr lang="en-US">
                <a:cs typeface="Segoe UI"/>
              </a:rPr>
              <a:t>Extensibility Overview</a:t>
            </a:r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AF43CB1-DA93-42FE-B7CE-FEA87D797298}"/>
              </a:ext>
            </a:extLst>
          </p:cNvPr>
          <p:cNvSpPr txBox="1">
            <a:spLocks/>
          </p:cNvSpPr>
          <p:nvPr/>
        </p:nvSpPr>
        <p:spPr>
          <a:xfrm>
            <a:off x="584200" y="2551113"/>
            <a:ext cx="5078470" cy="2769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>
                <a:ln w="3175">
                  <a:noFill/>
                </a:ln>
                <a:solidFill>
                  <a:srgbClr val="008272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Microsoft EXP Connections</a:t>
            </a:r>
            <a:endParaRPr kumimoji="0" lang="en-US" sz="1800" b="0" i="0" u="none" strike="noStrike" kern="1200" cap="none" spc="-50" normalizeH="0" baseline="0" noProof="0">
              <a:ln w="3175">
                <a:noFill/>
              </a:ln>
              <a:solidFill>
                <a:srgbClr val="008272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0A5AD8-BFCC-4190-92CE-14C8FAABAB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6" r="6914"/>
          <a:stretch/>
        </p:blipFill>
        <p:spPr>
          <a:xfrm>
            <a:off x="7497061" y="1359341"/>
            <a:ext cx="3703322" cy="3703320"/>
          </a:xfrm>
          <a:prstGeom prst="ellipse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86514DC-9B05-436E-AFB3-F7633D3D1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57471" y="834039"/>
            <a:ext cx="4773168" cy="4773168"/>
          </a:xfrm>
          <a:prstGeom prst="ellipse">
            <a:avLst/>
          </a:prstGeom>
          <a:noFill/>
          <a:ln w="22225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82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1D33-3F51-4B50-9F42-3325FD27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an 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D5C27A-09EA-431A-BD0D-37F341FF4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7481"/>
            <a:ext cx="7154949" cy="1077218"/>
          </a:xfrm>
        </p:spPr>
        <p:txBody>
          <a:bodyPr/>
          <a:lstStyle/>
          <a:p>
            <a:r>
              <a:rPr lang="en-US" b="1" dirty="0"/>
              <a:t>View: </a:t>
            </a:r>
            <a:r>
              <a:rPr lang="en-US" dirty="0"/>
              <a:t>describes the content of Card or Quick Look state</a:t>
            </a:r>
          </a:p>
          <a:p>
            <a:pPr lvl="1"/>
            <a:r>
              <a:rPr lang="en-US" dirty="0"/>
              <a:t>There are predefined templates developers can choose from. </a:t>
            </a:r>
          </a:p>
          <a:p>
            <a:pPr lvl="2"/>
            <a:r>
              <a:rPr lang="en-US" dirty="0"/>
              <a:t>This allows developers to focus on data model and lifecycle rather than the user interface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D345E4-F196-40FD-B88B-5F2ABF159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297" y="3831591"/>
            <a:ext cx="2385027" cy="18131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307473-3170-4AE1-9183-3808EEB2DEC1}"/>
              </a:ext>
            </a:extLst>
          </p:cNvPr>
          <p:cNvSpPr txBox="1"/>
          <p:nvPr/>
        </p:nvSpPr>
        <p:spPr>
          <a:xfrm>
            <a:off x="1689793" y="3429000"/>
            <a:ext cx="445780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Card Views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AE31BF-F3DB-4DBE-97CA-0C971CF49ACC}"/>
              </a:ext>
            </a:extLst>
          </p:cNvPr>
          <p:cNvSpPr txBox="1"/>
          <p:nvPr/>
        </p:nvSpPr>
        <p:spPr>
          <a:xfrm>
            <a:off x="7810297" y="3429000"/>
            <a:ext cx="23850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Quick Look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35AAFA-8EC7-4D17-A8F7-32BCDA99AC3B}"/>
              </a:ext>
            </a:extLst>
          </p:cNvPr>
          <p:cNvSpPr txBox="1"/>
          <p:nvPr/>
        </p:nvSpPr>
        <p:spPr>
          <a:xfrm>
            <a:off x="1732781" y="5077167"/>
            <a:ext cx="11638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0" i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BaseBasicCardView</a:t>
            </a:r>
            <a:r>
              <a:rPr lang="en-US" sz="900" b="0" i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 </a:t>
            </a:r>
            <a:endParaRPr lang="en-US" sz="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D1024F-7390-4A3E-99CB-3BCB7BD6E755}"/>
              </a:ext>
            </a:extLst>
          </p:cNvPr>
          <p:cNvSpPr txBox="1"/>
          <p:nvPr/>
        </p:nvSpPr>
        <p:spPr>
          <a:xfrm>
            <a:off x="3254922" y="5077167"/>
            <a:ext cx="1327545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err="1">
                <a:solidFill>
                  <a:srgbClr val="252423"/>
                </a:solidFill>
                <a:latin typeface="Segoe UI" panose="020B0502040204020203" pitchFamily="34" charset="0"/>
              </a:rPr>
              <a:t>BasePrimaryTextCardView</a:t>
            </a:r>
            <a:r>
              <a:rPr lang="en-US" sz="1400" b="0" i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900" b="0" i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 </a:t>
            </a:r>
            <a:endParaRPr lang="en-US" sz="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81FD06-F0D6-4C25-BD1B-FC6BB75F3134}"/>
              </a:ext>
            </a:extLst>
          </p:cNvPr>
          <p:cNvSpPr txBox="1"/>
          <p:nvPr/>
        </p:nvSpPr>
        <p:spPr>
          <a:xfrm>
            <a:off x="4880396" y="5077166"/>
            <a:ext cx="132754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err="1">
                <a:solidFill>
                  <a:srgbClr val="252423"/>
                </a:solidFill>
                <a:latin typeface="Segoe UI" panose="020B0502040204020203" pitchFamily="34" charset="0"/>
              </a:rPr>
              <a:t>BaseImageCardView</a:t>
            </a:r>
            <a:r>
              <a:rPr lang="en-US" sz="900">
                <a:solidFill>
                  <a:srgbClr val="252423"/>
                </a:solidFill>
                <a:latin typeface="Segoe UI" panose="020B0502040204020203" pitchFamily="34" charset="0"/>
              </a:rPr>
              <a:t>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30CF2-1BB7-454F-B9E2-E00BFA4CFBBA}"/>
              </a:ext>
            </a:extLst>
          </p:cNvPr>
          <p:cNvSpPr txBox="1"/>
          <p:nvPr/>
        </p:nvSpPr>
        <p:spPr>
          <a:xfrm>
            <a:off x="8339037" y="5786519"/>
            <a:ext cx="132754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0" i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BaseQuickLookView</a:t>
            </a:r>
            <a:endParaRPr lang="en-US" sz="900">
              <a:solidFill>
                <a:srgbClr val="252423"/>
              </a:solidFill>
              <a:latin typeface="Segoe UI" panose="020B0502040204020203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5D88053-5FA0-4CA9-86F1-6285496DF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666" y="3782369"/>
            <a:ext cx="1183739" cy="119244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8EDEE55-E90F-4D2B-A993-97D4A252A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55" y="3761521"/>
            <a:ext cx="1163868" cy="1234140"/>
          </a:xfrm>
          <a:prstGeom prst="rect">
            <a:avLst/>
          </a:prstGeom>
        </p:spPr>
      </p:pic>
      <p:pic>
        <p:nvPicPr>
          <p:cNvPr id="43" name="Picture 2" descr="Image">
            <a:extLst>
              <a:ext uri="{FF2B5EF4-FFF2-40B4-BE49-F238E27FC236}">
                <a16:creationId xmlns:a16="http://schemas.microsoft.com/office/drawing/2014/main" id="{2A275082-24F3-4124-93C1-C6312CE7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81" y="3761521"/>
            <a:ext cx="1193930" cy="123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6285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5C4C737-8147-49FA-B023-34CDBA67E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666" y="3782369"/>
            <a:ext cx="1183739" cy="119244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8DABBDB-6C9E-4535-A377-ADB94317B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755" y="3761521"/>
            <a:ext cx="1163868" cy="1234140"/>
          </a:xfrm>
          <a:prstGeom prst="rect">
            <a:avLst/>
          </a:prstGeom>
        </p:spPr>
      </p:pic>
      <p:pic>
        <p:nvPicPr>
          <p:cNvPr id="41" name="Picture 2" descr="Image">
            <a:extLst>
              <a:ext uri="{FF2B5EF4-FFF2-40B4-BE49-F238E27FC236}">
                <a16:creationId xmlns:a16="http://schemas.microsoft.com/office/drawing/2014/main" id="{C7A7D7BE-17A1-4D1C-BF43-3CB73D4C1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81" y="3761521"/>
            <a:ext cx="1193930" cy="123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AF1D33-3F51-4B50-9F42-3325FD27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an 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D5C27A-09EA-431A-BD0D-37F341FF4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7481"/>
            <a:ext cx="7154949" cy="1372683"/>
          </a:xfrm>
        </p:spPr>
        <p:txBody>
          <a:bodyPr/>
          <a:lstStyle/>
          <a:p>
            <a:r>
              <a:rPr lang="en-US" b="1" dirty="0"/>
              <a:t>View: </a:t>
            </a:r>
            <a:r>
              <a:rPr lang="en-US" dirty="0"/>
              <a:t>describes the content of Card or Quick Look state</a:t>
            </a:r>
          </a:p>
          <a:p>
            <a:pPr lvl="1"/>
            <a:r>
              <a:rPr lang="en-US" dirty="0"/>
              <a:t>There are predefined templates developers can choose from. </a:t>
            </a:r>
          </a:p>
          <a:p>
            <a:pPr lvl="2"/>
            <a:r>
              <a:rPr lang="en-US" dirty="0"/>
              <a:t>This allows developers to focus on data model and lifecycle rather than the user interface</a:t>
            </a:r>
          </a:p>
          <a:p>
            <a:pPr lvl="1"/>
            <a:r>
              <a:rPr lang="en-US" dirty="0"/>
              <a:t>Each template exposes different parts of the card that can be updated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D345E4-F196-40FD-B88B-5F2ABF159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297" y="3831591"/>
            <a:ext cx="2385027" cy="18131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307473-3170-4AE1-9183-3808EEB2DEC1}"/>
              </a:ext>
            </a:extLst>
          </p:cNvPr>
          <p:cNvSpPr txBox="1"/>
          <p:nvPr/>
        </p:nvSpPr>
        <p:spPr>
          <a:xfrm>
            <a:off x="1689793" y="3429000"/>
            <a:ext cx="445780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Card Views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AE31BF-F3DB-4DBE-97CA-0C971CF49ACC}"/>
              </a:ext>
            </a:extLst>
          </p:cNvPr>
          <p:cNvSpPr txBox="1"/>
          <p:nvPr/>
        </p:nvSpPr>
        <p:spPr>
          <a:xfrm>
            <a:off x="7810297" y="3429000"/>
            <a:ext cx="23850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Quick Look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35AAFA-8EC7-4D17-A8F7-32BCDA99AC3B}"/>
              </a:ext>
            </a:extLst>
          </p:cNvPr>
          <p:cNvSpPr txBox="1"/>
          <p:nvPr/>
        </p:nvSpPr>
        <p:spPr>
          <a:xfrm>
            <a:off x="1732781" y="5077167"/>
            <a:ext cx="11638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0" i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BaseBasicCardView</a:t>
            </a:r>
            <a:r>
              <a:rPr lang="en-US" sz="900" b="0" i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 </a:t>
            </a:r>
            <a:endParaRPr lang="en-US" sz="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D1024F-7390-4A3E-99CB-3BCB7BD6E755}"/>
              </a:ext>
            </a:extLst>
          </p:cNvPr>
          <p:cNvSpPr txBox="1"/>
          <p:nvPr/>
        </p:nvSpPr>
        <p:spPr>
          <a:xfrm>
            <a:off x="3254922" y="5077167"/>
            <a:ext cx="1327545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err="1">
                <a:solidFill>
                  <a:srgbClr val="252423"/>
                </a:solidFill>
                <a:latin typeface="Segoe UI" panose="020B0502040204020203" pitchFamily="34" charset="0"/>
              </a:rPr>
              <a:t>BasePrimaryTextCardView</a:t>
            </a:r>
            <a:r>
              <a:rPr lang="en-US" sz="1400" b="0" i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900" b="0" i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 </a:t>
            </a:r>
            <a:endParaRPr lang="en-US" sz="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81FD06-F0D6-4C25-BD1B-FC6BB75F3134}"/>
              </a:ext>
            </a:extLst>
          </p:cNvPr>
          <p:cNvSpPr txBox="1"/>
          <p:nvPr/>
        </p:nvSpPr>
        <p:spPr>
          <a:xfrm>
            <a:off x="4880396" y="5077166"/>
            <a:ext cx="132754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err="1">
                <a:solidFill>
                  <a:srgbClr val="252423"/>
                </a:solidFill>
                <a:latin typeface="Segoe UI" panose="020B0502040204020203" pitchFamily="34" charset="0"/>
              </a:rPr>
              <a:t>BaseImageCardView</a:t>
            </a:r>
            <a:r>
              <a:rPr lang="en-US" sz="900">
                <a:solidFill>
                  <a:srgbClr val="252423"/>
                </a:solidFill>
                <a:latin typeface="Segoe UI" panose="020B0502040204020203" pitchFamily="34" charset="0"/>
              </a:rPr>
              <a:t>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30CF2-1BB7-454F-B9E2-E00BFA4CFBBA}"/>
              </a:ext>
            </a:extLst>
          </p:cNvPr>
          <p:cNvSpPr txBox="1"/>
          <p:nvPr/>
        </p:nvSpPr>
        <p:spPr>
          <a:xfrm>
            <a:off x="8339037" y="5786519"/>
            <a:ext cx="132754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b="0" i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BaseQuickLookView</a:t>
            </a:r>
            <a:endParaRPr lang="en-US" sz="900">
              <a:solidFill>
                <a:srgbClr val="252423"/>
              </a:solidFill>
              <a:latin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F7D76F-990E-40CD-9953-B3906F5E9A94}"/>
              </a:ext>
            </a:extLst>
          </p:cNvPr>
          <p:cNvSpPr txBox="1"/>
          <p:nvPr/>
        </p:nvSpPr>
        <p:spPr>
          <a:xfrm>
            <a:off x="247574" y="5786518"/>
            <a:ext cx="320636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err="1">
                <a:solidFill>
                  <a:srgbClr val="252423"/>
                </a:solidFill>
                <a:latin typeface="Segoe UI" panose="020B0502040204020203" pitchFamily="34" charset="0"/>
              </a:rPr>
              <a:t>iconProperty</a:t>
            </a:r>
            <a:endParaRPr lang="en-US" sz="90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title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err="1">
                <a:solidFill>
                  <a:srgbClr val="252423"/>
                </a:solidFill>
                <a:latin typeface="Segoe UI" panose="020B0502040204020203" pitchFamily="34" charset="0"/>
              </a:rPr>
              <a:t>primaryText</a:t>
            </a:r>
            <a:endParaRPr lang="en-US" sz="900">
              <a:solidFill>
                <a:srgbClr val="252423"/>
              </a:solidFill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 err="1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imageUrl</a:t>
            </a:r>
            <a:endParaRPr lang="en-US" sz="900" b="0" i="0">
              <a:solidFill>
                <a:srgbClr val="252423"/>
              </a:solidFill>
              <a:effectLst/>
              <a:latin typeface="Segoe UI" panose="020B05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rgbClr val="252423"/>
                </a:solidFill>
                <a:latin typeface="Segoe UI" panose="020B0502040204020203" pitchFamily="34" charset="0"/>
              </a:rPr>
              <a:t>description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0" i="0">
                <a:solidFill>
                  <a:srgbClr val="252423"/>
                </a:solidFill>
                <a:effectLst/>
                <a:latin typeface="Segoe UI" panose="020B0502040204020203" pitchFamily="34" charset="0"/>
              </a:rPr>
              <a:t>get template() </a:t>
            </a:r>
            <a:endParaRPr lang="en-US" sz="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B4CEE2-1CB8-4751-B83C-5038F9CAC02E}"/>
              </a:ext>
            </a:extLst>
          </p:cNvPr>
          <p:cNvSpPr/>
          <p:nvPr/>
        </p:nvSpPr>
        <p:spPr bwMode="auto">
          <a:xfrm>
            <a:off x="1882426" y="3876886"/>
            <a:ext cx="164633" cy="15436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62FA879-C5A6-4709-A7F0-6F4B681D3CDE}"/>
              </a:ext>
            </a:extLst>
          </p:cNvPr>
          <p:cNvSpPr/>
          <p:nvPr/>
        </p:nvSpPr>
        <p:spPr bwMode="auto">
          <a:xfrm>
            <a:off x="1882426" y="4141802"/>
            <a:ext cx="736083" cy="244854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B543500-6481-4AB6-9AF4-92A267C25885}"/>
              </a:ext>
            </a:extLst>
          </p:cNvPr>
          <p:cNvSpPr/>
          <p:nvPr/>
        </p:nvSpPr>
        <p:spPr bwMode="auto">
          <a:xfrm>
            <a:off x="2114951" y="3879883"/>
            <a:ext cx="557229" cy="15136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1E2695D-8581-479C-B4CD-43062DC35878}"/>
              </a:ext>
            </a:extLst>
          </p:cNvPr>
          <p:cNvSpPr/>
          <p:nvPr/>
        </p:nvSpPr>
        <p:spPr bwMode="auto">
          <a:xfrm>
            <a:off x="3532476" y="3876886"/>
            <a:ext cx="164633" cy="15436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A2F301-9A3F-4CE2-9B95-C75E91FE537B}"/>
              </a:ext>
            </a:extLst>
          </p:cNvPr>
          <p:cNvSpPr/>
          <p:nvPr/>
        </p:nvSpPr>
        <p:spPr bwMode="auto">
          <a:xfrm>
            <a:off x="5117399" y="4403526"/>
            <a:ext cx="164633" cy="154362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7A5EC2-EC03-40BA-A9D4-DF8CFF97AA9B}"/>
              </a:ext>
            </a:extLst>
          </p:cNvPr>
          <p:cNvSpPr/>
          <p:nvPr/>
        </p:nvSpPr>
        <p:spPr bwMode="auto">
          <a:xfrm>
            <a:off x="3744884" y="3879883"/>
            <a:ext cx="444732" cy="15136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3DD3D7-A70C-4644-B781-DD014D68A51F}"/>
              </a:ext>
            </a:extLst>
          </p:cNvPr>
          <p:cNvSpPr/>
          <p:nvPr/>
        </p:nvSpPr>
        <p:spPr bwMode="auto">
          <a:xfrm>
            <a:off x="5339323" y="4397559"/>
            <a:ext cx="444732" cy="15136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614090F-7AC5-450C-8A66-4FA748C46195}"/>
              </a:ext>
            </a:extLst>
          </p:cNvPr>
          <p:cNvSpPr/>
          <p:nvPr/>
        </p:nvSpPr>
        <p:spPr bwMode="auto">
          <a:xfrm>
            <a:off x="3532477" y="4125765"/>
            <a:ext cx="444732" cy="10957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88E68E-F38F-48BD-971B-2715D05D40EB}"/>
              </a:ext>
            </a:extLst>
          </p:cNvPr>
          <p:cNvSpPr/>
          <p:nvPr/>
        </p:nvSpPr>
        <p:spPr bwMode="auto">
          <a:xfrm>
            <a:off x="5117399" y="4615728"/>
            <a:ext cx="846983" cy="25553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235E34-B35C-460F-97F7-F1E92A11E622}"/>
              </a:ext>
            </a:extLst>
          </p:cNvPr>
          <p:cNvSpPr/>
          <p:nvPr/>
        </p:nvSpPr>
        <p:spPr bwMode="auto">
          <a:xfrm>
            <a:off x="5000463" y="3786394"/>
            <a:ext cx="1095537" cy="52966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0FDABD-6B01-49E3-B2F7-19B354F22E63}"/>
              </a:ext>
            </a:extLst>
          </p:cNvPr>
          <p:cNvSpPr/>
          <p:nvPr/>
        </p:nvSpPr>
        <p:spPr bwMode="auto">
          <a:xfrm>
            <a:off x="3532476" y="4248750"/>
            <a:ext cx="752707" cy="39945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EAED5FD-290F-4F23-8112-5605A6E25825}"/>
              </a:ext>
            </a:extLst>
          </p:cNvPr>
          <p:cNvSpPr/>
          <p:nvPr/>
        </p:nvSpPr>
        <p:spPr bwMode="auto">
          <a:xfrm>
            <a:off x="7810297" y="3831640"/>
            <a:ext cx="2385027" cy="1813080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493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8" grpId="0" animBg="1"/>
      <p:bldP spid="28" grpId="1" animBg="1"/>
      <p:bldP spid="31" grpId="0" animBg="1"/>
      <p:bldP spid="3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9" grpId="0" animBg="1"/>
      <p:bldP spid="49" grpId="1" animBg="1"/>
      <p:bldP spid="50" grpId="0" animBg="1"/>
      <p:bldP spid="50" grpId="1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1D33-3F51-4B50-9F42-3325FD27C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Anatomy of an ACE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D5C27A-09EA-431A-BD0D-37F341FF4B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7481"/>
            <a:ext cx="7154949" cy="3921073"/>
          </a:xfrm>
        </p:spPr>
        <p:txBody>
          <a:bodyPr/>
          <a:lstStyle/>
          <a:p>
            <a:r>
              <a:rPr lang="en-US" b="1" dirty="0"/>
              <a:t>View: </a:t>
            </a:r>
            <a:r>
              <a:rPr lang="en-US" dirty="0"/>
              <a:t>describes the content of Card or Quick Look state</a:t>
            </a:r>
          </a:p>
          <a:p>
            <a:pPr lvl="1"/>
            <a:r>
              <a:rPr lang="en-US" dirty="0"/>
              <a:t>There are predefined templates developers can choose from. </a:t>
            </a:r>
          </a:p>
          <a:p>
            <a:pPr lvl="2"/>
            <a:r>
              <a:rPr lang="en-US" dirty="0"/>
              <a:t>This allows developers to focus on data model and lifecycle rather than the user interface</a:t>
            </a:r>
          </a:p>
          <a:p>
            <a:pPr lvl="1"/>
            <a:r>
              <a:rPr lang="en-US" dirty="0"/>
              <a:t>Each template exposes different parts of the card that can be updated</a:t>
            </a:r>
          </a:p>
          <a:p>
            <a:r>
              <a:rPr lang="en-US" b="1" dirty="0"/>
              <a:t>State:</a:t>
            </a:r>
            <a:r>
              <a:rPr lang="en-US" dirty="0"/>
              <a:t> represents parts of the app that can change</a:t>
            </a:r>
          </a:p>
          <a:p>
            <a:pPr lvl="1"/>
            <a:r>
              <a:rPr lang="en-US" dirty="0"/>
              <a:t>Developers can use </a:t>
            </a:r>
            <a:r>
              <a:rPr lang="en-US" dirty="0" err="1"/>
              <a:t>setState</a:t>
            </a:r>
            <a:r>
              <a:rPr lang="en-US" dirty="0"/>
              <a:t>() API to update the state for all views and trigger a re-render the desired view</a:t>
            </a:r>
          </a:p>
          <a:p>
            <a:r>
              <a:rPr lang="en-US" b="1" dirty="0"/>
              <a:t>Navigator: </a:t>
            </a:r>
            <a:r>
              <a:rPr lang="en-US" dirty="0"/>
              <a:t> stores/manages views in a stack. </a:t>
            </a:r>
          </a:p>
          <a:p>
            <a:pPr lvl="1"/>
            <a:r>
              <a:rPr lang="en-US" dirty="0"/>
              <a:t>Current view that is to be displayed is determined by the card that is at the top of the stack</a:t>
            </a:r>
          </a:p>
          <a:p>
            <a:pPr lvl="1"/>
            <a:r>
              <a:rPr lang="en-US" dirty="0"/>
              <a:t>Cards and Quick Looks need to be registered before it is pushed to the navigator stack</a:t>
            </a:r>
          </a:p>
        </p:txBody>
      </p:sp>
    </p:spTree>
    <p:extLst>
      <p:ext uri="{BB962C8B-B14F-4D97-AF65-F5344CB8AC3E}">
        <p14:creationId xmlns:p14="http://schemas.microsoft.com/office/powerpoint/2010/main" val="419138217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71D0C7-E2E7-4F9D-938D-24FEE3AB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Topics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95B2E0-688F-4F97-8A82-E9072C964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837152"/>
          </a:xfrm>
        </p:spPr>
        <p:txBody>
          <a:bodyPr/>
          <a:lstStyle/>
          <a:p>
            <a:r>
              <a:rPr lang="en-US"/>
              <a:t>Viva Connections Dashboard</a:t>
            </a:r>
          </a:p>
          <a:p>
            <a:r>
              <a:rPr lang="en-US"/>
              <a:t>What kind of experiences</a:t>
            </a:r>
          </a:p>
          <a:p>
            <a:r>
              <a:rPr lang="en-US"/>
              <a:t>Extensibility capabilities</a:t>
            </a:r>
          </a:p>
        </p:txBody>
      </p:sp>
      <p:pic>
        <p:nvPicPr>
          <p:cNvPr id="12" name="Picture Placeholder 11" descr="Hourglass and a calendar">
            <a:extLst>
              <a:ext uri="{FF2B5EF4-FFF2-40B4-BE49-F238E27FC236}">
                <a16:creationId xmlns:a16="http://schemas.microsoft.com/office/drawing/2014/main" id="{CFDDB6E9-54DD-4C13-A3BE-BC853493FB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4" r="16504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6483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84F7BFB-6BE5-4FC7-AF8F-1BE9B194A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35892" y="1502228"/>
            <a:ext cx="3786614" cy="2714930"/>
          </a:xfrm>
          <a:prstGeom prst="rect">
            <a:avLst/>
          </a:pr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A5612BE-4812-47DD-8AE0-A3A3AB69B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43198"/>
          </a:xfrm>
        </p:spPr>
        <p:txBody>
          <a:bodyPr wrap="square" anchor="t">
            <a:normAutofit/>
          </a:bodyPr>
          <a:lstStyle/>
          <a:p>
            <a:r>
              <a:rPr lang="en-US"/>
              <a:t>Viva Connections Dashboard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32BA23C-564D-4EC5-91D4-70A1CE6BCFC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l="1200" r="1200"/>
          <a:stretch/>
        </p:blipFill>
        <p:spPr>
          <a:xfrm>
            <a:off x="457199" y="1502228"/>
            <a:ext cx="1933303" cy="4298671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EF5B6E1-137A-47FC-9144-07A2E524A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97" y="1502228"/>
            <a:ext cx="4153717" cy="280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37565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85649F5-CE15-41D2-A358-B1B5B54B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Cards, Quick Look and External 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B6A8B-B3F4-443C-ADB8-A405598D6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846659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cs typeface="Segoe UI Semilight"/>
              </a:rPr>
              <a:t>A </a:t>
            </a:r>
            <a:r>
              <a:rPr lang="en-US" i="1" u="sng">
                <a:cs typeface="Segoe UI Semilight"/>
              </a:rPr>
              <a:t>Card</a:t>
            </a:r>
            <a:r>
              <a:rPr lang="en-US">
                <a:cs typeface="Segoe UI Semilight"/>
              </a:rPr>
              <a:t> is the first experience you have in the dashboard</a:t>
            </a:r>
          </a:p>
          <a:p>
            <a:r>
              <a:rPr lang="en-US">
                <a:cs typeface="Segoe UI Semilight"/>
              </a:rPr>
              <a:t>Provides a first glance of actionable information to end users</a:t>
            </a:r>
          </a:p>
          <a:p>
            <a:r>
              <a:rPr lang="en-US">
                <a:cs typeface="Segoe UI Semilight"/>
              </a:rPr>
              <a:t>Required</a:t>
            </a:r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521D08-FA06-48BA-BCD2-7C9CA01A5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357" y="1437481"/>
            <a:ext cx="2448267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29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85649F5-CE15-41D2-A358-B1B5B54B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Cards, Quick Look and External 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B6A8B-B3F4-443C-ADB8-A405598D6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3231654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cs typeface="Segoe UI Semilight"/>
              </a:rPr>
              <a:t>A </a:t>
            </a:r>
            <a:r>
              <a:rPr lang="en-US" i="1" u="sng">
                <a:cs typeface="Segoe UI Semilight"/>
              </a:rPr>
              <a:t>Quick Look </a:t>
            </a:r>
            <a:r>
              <a:rPr lang="en-US">
                <a:cs typeface="Segoe UI Semilight"/>
              </a:rPr>
              <a:t>is a UX experience that triggers from an action that happened in the card</a:t>
            </a:r>
          </a:p>
          <a:p>
            <a:r>
              <a:rPr lang="en-US">
                <a:cs typeface="Segoe UI Semilight"/>
              </a:rPr>
              <a:t>Launched by clicking on a button or clicking on the card itself</a:t>
            </a:r>
          </a:p>
          <a:p>
            <a:r>
              <a:rPr lang="en-US">
                <a:cs typeface="Segoe UI Semilight"/>
              </a:rPr>
              <a:t>Provides additional details or functionality within the dashboard experience</a:t>
            </a:r>
          </a:p>
          <a:p>
            <a:r>
              <a:rPr lang="en-US">
                <a:cs typeface="Segoe UI Semilight"/>
              </a:rPr>
              <a:t>Optional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87DA94-F14E-4BDB-903E-61C8D9BC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239" y="1459012"/>
            <a:ext cx="3518502" cy="26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2649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85649F5-CE15-41D2-A358-B1B5B54B8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Cards, Quick Look and External View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B6A8B-B3F4-443C-ADB8-A405598D6A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2308324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i="1" u="sng">
                <a:cs typeface="Segoe UI Semilight"/>
              </a:rPr>
              <a:t>External Views </a:t>
            </a:r>
            <a:r>
              <a:rPr lang="en-US">
                <a:cs typeface="Segoe UI Semilight"/>
              </a:rPr>
              <a:t>can be used to provide a full app experience</a:t>
            </a:r>
          </a:p>
          <a:p>
            <a:r>
              <a:rPr lang="en-US">
                <a:ea typeface="+mn-lt"/>
                <a:cs typeface="+mn-lt"/>
              </a:rPr>
              <a:t>Triggered from a Card and/or Quick Look</a:t>
            </a:r>
          </a:p>
          <a:p>
            <a:r>
              <a:rPr lang="en-US">
                <a:cs typeface="Segoe UI Semilight"/>
              </a:rPr>
              <a:t>Moves the user outside the dashboard context</a:t>
            </a:r>
            <a:endParaRPr lang="en-US"/>
          </a:p>
          <a:p>
            <a:r>
              <a:rPr lang="en-US"/>
              <a:t>Optional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E99C3-BC22-49E9-B4D6-9E92DAE96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181" y="1240931"/>
            <a:ext cx="4556617" cy="3316975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DBAB904-C6DE-4B42-8330-4AC895AD9A7C}"/>
              </a:ext>
            </a:extLst>
          </p:cNvPr>
          <p:cNvSpPr txBox="1">
            <a:spLocks/>
          </p:cNvSpPr>
          <p:nvPr/>
        </p:nvSpPr>
        <p:spPr>
          <a:xfrm>
            <a:off x="584200" y="5195229"/>
            <a:ext cx="10524598" cy="11941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31775" marR="0" indent="-231775" algn="l" defTabSz="932742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  <a:defRPr sz="2000" b="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27038" marR="0" indent="-17145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b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39763" marR="0" indent="-188913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b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28675" marR="0" indent="-176213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b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23938" marR="0" indent="-169863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b="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Natively, we support 3 types of cards:</a:t>
            </a:r>
          </a:p>
          <a:p>
            <a:pPr lvl="1"/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party Teams apps cards</a:t>
            </a:r>
          </a:p>
          <a:p>
            <a:pPr lvl="1"/>
            <a:r>
              <a:rPr lang="en-US"/>
              <a:t>1</a:t>
            </a:r>
            <a:r>
              <a:rPr lang="en-US" baseline="30000"/>
              <a:t>st</a:t>
            </a:r>
            <a:r>
              <a:rPr lang="en-US"/>
              <a:t> party Pages cards</a:t>
            </a:r>
          </a:p>
          <a:p>
            <a:pPr lvl="1"/>
            <a:r>
              <a:rPr lang="en-US"/>
              <a:t>ACEs</a:t>
            </a:r>
          </a:p>
        </p:txBody>
      </p:sp>
    </p:spTree>
    <p:extLst>
      <p:ext uri="{BB962C8B-B14F-4D97-AF65-F5344CB8AC3E}">
        <p14:creationId xmlns:p14="http://schemas.microsoft.com/office/powerpoint/2010/main" val="356715211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1764-ACC5-49B5-AF5B-B9F4F3E38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Adaptive Card Extensions (ACEs)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EB5071-C578-4C07-9688-9D08E7AFC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296561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cs typeface="Segoe UI Semilight"/>
              </a:rPr>
              <a:t>New SPFx component type designed to express UX in a dashboard</a:t>
            </a:r>
            <a:endParaRPr lang="en-US"/>
          </a:p>
          <a:p>
            <a:r>
              <a:rPr lang="en-US">
                <a:cs typeface="Segoe UI Semilight"/>
              </a:rPr>
              <a:t>Works both on dashboard as well as modern pages</a:t>
            </a:r>
          </a:p>
          <a:p>
            <a:r>
              <a:rPr lang="en-US">
                <a:cs typeface="Segoe UI Semilight"/>
              </a:rPr>
              <a:t>Used by developers to build Cards and Quick Look experiences</a:t>
            </a:r>
          </a:p>
          <a:p>
            <a:r>
              <a:rPr lang="en-US"/>
              <a:t>It is SharePoint Framework: all the goodness provided by SPFx are there</a:t>
            </a:r>
          </a:p>
          <a:p>
            <a:endParaRPr lang="en-US"/>
          </a:p>
          <a:p>
            <a:endParaRPr lang="en-US"/>
          </a:p>
          <a:p>
            <a:r>
              <a:rPr lang="en-US">
                <a:cs typeface="Segoe UI Semilight"/>
              </a:rPr>
              <a:t>Introduces a clear separation between UX and business logic:</a:t>
            </a:r>
          </a:p>
          <a:p>
            <a:pPr lvl="1"/>
            <a:r>
              <a:rPr lang="en-US"/>
              <a:t>UX is </a:t>
            </a:r>
            <a:r>
              <a:rPr lang="en-US" b="1"/>
              <a:t>constrained: </a:t>
            </a:r>
            <a:r>
              <a:rPr lang="en-US"/>
              <a:t>no full control of the DOM</a:t>
            </a:r>
          </a:p>
          <a:p>
            <a:r>
              <a:rPr lang="en-US">
                <a:cs typeface="Segoe UI Semilight"/>
              </a:rPr>
              <a:t>Uses Adaptive Card framework components</a:t>
            </a:r>
          </a:p>
          <a:p>
            <a:r>
              <a:rPr lang="en-US">
                <a:cs typeface="Segoe UI Semilight"/>
              </a:rPr>
              <a:t>That gives us the ability to render the ACE </a:t>
            </a:r>
            <a:r>
              <a:rPr lang="en-US" i="1" u="sng">
                <a:cs typeface="Segoe UI Semilight"/>
              </a:rPr>
              <a:t>natively on supported clients</a:t>
            </a:r>
          </a:p>
          <a:p>
            <a:endParaRPr lang="en-US" i="1" u="sng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10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A71885-5BD0-4100-90D0-24F6CA911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Viva Connections - Dashboard - Mobile </a:t>
            </a:r>
          </a:p>
        </p:txBody>
      </p:sp>
    </p:spTree>
    <p:extLst>
      <p:ext uri="{BB962C8B-B14F-4D97-AF65-F5344CB8AC3E}">
        <p14:creationId xmlns:p14="http://schemas.microsoft.com/office/powerpoint/2010/main" val="388699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1B090-AF5C-4206-B5A5-1D25DE54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E1008-6718-4C76-A9E1-C1C4A9A2A7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DCBCAAAA-E6C4-473C-8271-D6B0DBFDA0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543" y="24494"/>
            <a:ext cx="12104914" cy="68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6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GHT GRAY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6D3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rosft365_PowerPoint_template_Feb2020_BC" id="{8B530116-1539-874A-951A-1C404D843E07}" vid="{E4596DA4-6C73-3D44-BAD3-1699CE9C902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Metadata xmlns="7be7c1ec-ebad-45af-803c-1e6484772969" xsi:nil="true"/>
    <MediaServiceFastMetadata xmlns="7be7c1ec-ebad-45af-803c-1e648477296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064B5C1E6BC64E822707D6081A94D5" ma:contentTypeVersion="2" ma:contentTypeDescription="Create a new document." ma:contentTypeScope="" ma:versionID="a3ab41897643dcf1b64248ff9f0c0614">
  <xsd:schema xmlns:xsd="http://www.w3.org/2001/XMLSchema" xmlns:xs="http://www.w3.org/2001/XMLSchema" xmlns:p="http://schemas.microsoft.com/office/2006/metadata/properties" xmlns:ns2="7be7c1ec-ebad-45af-803c-1e6484772969" targetNamespace="http://schemas.microsoft.com/office/2006/metadata/properties" ma:root="true" ma:fieldsID="9bf0a186045549db96522087107f03ea" ns2:_="">
    <xsd:import namespace="7be7c1ec-ebad-45af-803c-1e64847729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7c1ec-ebad-45af-803c-1e64847729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fals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fals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54488A-5373-47C7-BB73-1091F46370D9}">
  <ds:schemaRefs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7be7c1ec-ebad-45af-803c-1e648477296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D48D292-9E60-430A-8628-6CB16C5ED9AC}">
  <ds:schemaRefs>
    <ds:schemaRef ds:uri="7be7c1ec-ebad-45af-803c-1e64847729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E8D0AD1-FE9F-4D98-B000-156BAB0C298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489</Words>
  <Application>Microsoft Office PowerPoint</Application>
  <PresentationFormat>Widescreen</PresentationFormat>
  <Paragraphs>77</Paragraphs>
  <Slides>12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Segoe UI</vt:lpstr>
      <vt:lpstr>Segoe UI Semibold</vt:lpstr>
      <vt:lpstr>Wingdings</vt:lpstr>
      <vt:lpstr>Office Theme</vt:lpstr>
      <vt:lpstr>LIGHT GRAY TEMPLATE</vt:lpstr>
      <vt:lpstr>Viva Connections  Extensibility Overview</vt:lpstr>
      <vt:lpstr>Today’s Topics</vt:lpstr>
      <vt:lpstr>Viva Connections Dashboard</vt:lpstr>
      <vt:lpstr>Cards, Quick Look and External View</vt:lpstr>
      <vt:lpstr>Cards, Quick Look and External View</vt:lpstr>
      <vt:lpstr>Cards, Quick Look and External View</vt:lpstr>
      <vt:lpstr>Adaptive Card Extensions (ACEs)</vt:lpstr>
      <vt:lpstr>Viva Connections - Dashboard - Mobile </vt:lpstr>
      <vt:lpstr>PowerPoint Presentation</vt:lpstr>
      <vt:lpstr>Anatomy of an ACE</vt:lpstr>
      <vt:lpstr>Anatomy of an ACE</vt:lpstr>
      <vt:lpstr>Anatomy of an 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 Kitchen Overview</dc:title>
  <dc:creator>Ed Averett</dc:creator>
  <cp:lastModifiedBy>Luca Bandinelli</cp:lastModifiedBy>
  <cp:revision>4</cp:revision>
  <dcterms:created xsi:type="dcterms:W3CDTF">2021-02-02T17:56:25Z</dcterms:created>
  <dcterms:modified xsi:type="dcterms:W3CDTF">2021-04-19T04:26:51Z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2021-02-02T17:56:25Z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4587a772-cad3-498f-956d-1368948edfc3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0x0101007B064B5C1E6BC64E822707D6081A94D5</vt:lpwstr>
  </property>
</Properties>
</file>